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Playfair Display"/>
      <p:regular r:id="rId33"/>
      <p:bold r:id="rId34"/>
      <p:italic r:id="rId35"/>
      <p:boldItalic r:id="rId36"/>
    </p:embeddedFont>
    <p:embeddedFont>
      <p:font typeface="Montserrat"/>
      <p:regular r:id="rId37"/>
      <p:bold r:id="rId38"/>
      <p:italic r:id="rId39"/>
      <p:boldItalic r:id="rId40"/>
    </p:embeddedFont>
    <p:embeddedFont>
      <p:font typeface="Oswal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Oswald-bold.fntdata"/><Relationship Id="rId41" Type="http://schemas.openxmlformats.org/officeDocument/2006/relationships/font" Target="fonts/Oswald-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PlayfairDisplay-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PlayfairDisplay-italic.fntdata"/><Relationship Id="rId12" Type="http://schemas.openxmlformats.org/officeDocument/2006/relationships/slide" Target="slides/slide7.xml"/><Relationship Id="rId34" Type="http://schemas.openxmlformats.org/officeDocument/2006/relationships/font" Target="fonts/PlayfairDisplay-bold.fntdata"/><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font" Target="fonts/PlayfairDisplay-boldItalic.fntdata"/><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me.com/4798055/1967-six-day-war/" TargetMode="External"/><Relationship Id="rId3" Type="http://schemas.openxmlformats.org/officeDocument/2006/relationships/hyperlink" Target="https://www.amnesty.org.uk/press-releases/israelopt-new-restrictions-palestinian-flags-attempt-legitimise-racism"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c6f97216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c6f9721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6e62b00ee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6e62b00ee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6e62b00ee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6e62b00ee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e62b00ee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6e62b00ee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9391b7bf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d9391b7bf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e62b00ee2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e62b00ee2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e62b00ee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6e62b00ee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e62b00ee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6e62b00ee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e62b00ee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6e62b00ee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6e62b00ee2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6e62b00ee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e62b00ee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e62b00ee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6e62b00ee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6e62b00ee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e62b00ee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6e62b00ee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use of the watermelon as a Palestinian symbol is not new. It first emerged after the </a:t>
            </a:r>
            <a:r>
              <a:rPr lang="en" sz="1300" u="sng">
                <a:solidFill>
                  <a:srgbClr val="E90606"/>
                </a:solidFill>
                <a:hlinkClick r:id="rId2">
                  <a:extLst>
                    <a:ext uri="{A12FA001-AC4F-418D-AE19-62706E023703}">
                      <ahyp:hlinkClr val="tx"/>
                    </a:ext>
                  </a:extLst>
                </a:hlinkClick>
              </a:rPr>
              <a:t>Six-Day War</a:t>
            </a:r>
            <a:r>
              <a:rPr lang="en" sz="1300">
                <a:solidFill>
                  <a:schemeClr val="dk1"/>
                </a:solidFill>
              </a:rPr>
              <a:t> in 1967, when Israel seized control of the West Bank and Gaza, and annexed East Jerusalem. At the time, the Israeli government made public displays of the Palestinian flag a criminal offense in </a:t>
            </a:r>
            <a:r>
              <a:rPr lang="en" sz="1300" u="sng">
                <a:solidFill>
                  <a:srgbClr val="E90606"/>
                </a:solidFill>
                <a:hlinkClick r:id="rId3">
                  <a:extLst>
                    <a:ext uri="{A12FA001-AC4F-418D-AE19-62706E023703}">
                      <ahyp:hlinkClr val="tx"/>
                    </a:ext>
                  </a:extLst>
                </a:hlinkClick>
              </a:rPr>
              <a:t>Gaza and the West Bank</a:t>
            </a:r>
            <a:r>
              <a:rPr lang="en" sz="1300">
                <a:solidFill>
                  <a:schemeClr val="dk1"/>
                </a:solidFill>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6e62b00ee2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6e62b00ee2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6e62b00ee2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6e62b00ee2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c6f972163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c6f97216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9391b7bf3_0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9391b7bf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6e62b00ee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6e62b00ee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6e62b00ee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6e62b00ee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e62b00ee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e62b00ee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6e62b00ee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6e62b00ee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e62b00ee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6e62b00ee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6f972163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6f97216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6.jpg"/><Relationship Id="rId6"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6.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ufAHg6hN4OA"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idx="4294967295" type="title"/>
          </p:nvPr>
        </p:nvSpPr>
        <p:spPr>
          <a:xfrm>
            <a:off x="5754675" y="1773600"/>
            <a:ext cx="3204000" cy="252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solidFill>
                  <a:schemeClr val="accent1"/>
                </a:solidFill>
              </a:rPr>
              <a:t>Interrogating notions of peace</a:t>
            </a:r>
            <a:endParaRPr sz="5000">
              <a:solidFill>
                <a:schemeClr val="accent1"/>
              </a:solidFill>
            </a:endParaRPr>
          </a:p>
        </p:txBody>
      </p:sp>
      <p:sp>
        <p:nvSpPr>
          <p:cNvPr id="59" name="Google Shape;59;p13"/>
          <p:cNvSpPr txBox="1"/>
          <p:nvPr>
            <p:ph idx="4294967295" type="subTitle"/>
          </p:nvPr>
        </p:nvSpPr>
        <p:spPr>
          <a:xfrm>
            <a:off x="5836250" y="4224225"/>
            <a:ext cx="3204000" cy="472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t>Dr Mahdis Azarmandi</a:t>
            </a:r>
            <a:endParaRPr sz="1600"/>
          </a:p>
          <a:p>
            <a:pPr indent="0" lvl="0" marL="0" rtl="0" algn="l">
              <a:lnSpc>
                <a:spcPct val="100000"/>
              </a:lnSpc>
              <a:spcBef>
                <a:spcPts val="1600"/>
              </a:spcBef>
              <a:spcAft>
                <a:spcPts val="1600"/>
              </a:spcAft>
              <a:buNone/>
            </a:pPr>
            <a:r>
              <a:rPr lang="en" sz="1400"/>
              <a:t>University of Canterbury</a:t>
            </a:r>
            <a:endParaRPr sz="1400"/>
          </a:p>
        </p:txBody>
      </p:sp>
      <p:pic>
        <p:nvPicPr>
          <p:cNvPr id="60" name="Google Shape;60;p13"/>
          <p:cNvPicPr preferRelativeResize="0"/>
          <p:nvPr/>
        </p:nvPicPr>
        <p:blipFill rotWithShape="1">
          <a:blip r:embed="rId3">
            <a:alphaModFix/>
          </a:blip>
          <a:srcRect b="0" l="25712" r="25717" t="0"/>
          <a:stretch/>
        </p:blipFill>
        <p:spPr>
          <a:xfrm>
            <a:off x="76200" y="70650"/>
            <a:ext cx="1822201" cy="5002200"/>
          </a:xfrm>
          <a:prstGeom prst="rect">
            <a:avLst/>
          </a:prstGeom>
          <a:noFill/>
          <a:ln>
            <a:noFill/>
          </a:ln>
        </p:spPr>
      </p:pic>
      <p:pic>
        <p:nvPicPr>
          <p:cNvPr id="61" name="Google Shape;61;p13"/>
          <p:cNvPicPr preferRelativeResize="0"/>
          <p:nvPr/>
        </p:nvPicPr>
        <p:blipFill rotWithShape="1">
          <a:blip r:embed="rId4">
            <a:alphaModFix/>
          </a:blip>
          <a:srcRect b="699" l="27573" r="47416" t="-700"/>
          <a:stretch/>
        </p:blipFill>
        <p:spPr>
          <a:xfrm>
            <a:off x="1939425" y="0"/>
            <a:ext cx="1822198" cy="5072852"/>
          </a:xfrm>
          <a:prstGeom prst="rect">
            <a:avLst/>
          </a:prstGeom>
          <a:noFill/>
          <a:ln>
            <a:noFill/>
          </a:ln>
        </p:spPr>
      </p:pic>
      <p:pic>
        <p:nvPicPr>
          <p:cNvPr id="62" name="Google Shape;62;p13"/>
          <p:cNvPicPr preferRelativeResize="0"/>
          <p:nvPr/>
        </p:nvPicPr>
        <p:blipFill rotWithShape="1">
          <a:blip r:embed="rId5">
            <a:alphaModFix/>
          </a:blip>
          <a:srcRect b="0" l="19622" r="31808" t="0"/>
          <a:stretch/>
        </p:blipFill>
        <p:spPr>
          <a:xfrm>
            <a:off x="3802650" y="70650"/>
            <a:ext cx="1822200" cy="500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 name="Google Shape;118;p22"/>
          <p:cNvPicPr preferRelativeResize="0"/>
          <p:nvPr/>
        </p:nvPicPr>
        <p:blipFill>
          <a:blip r:embed="rId3">
            <a:alphaModFix/>
          </a:blip>
          <a:stretch>
            <a:fillRect/>
          </a:stretch>
        </p:blipFill>
        <p:spPr>
          <a:xfrm>
            <a:off x="414325" y="233350"/>
            <a:ext cx="8315325" cy="4676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23"/>
          <p:cNvPicPr preferRelativeResize="0"/>
          <p:nvPr/>
        </p:nvPicPr>
        <p:blipFill>
          <a:blip r:embed="rId3">
            <a:alphaModFix/>
          </a:blip>
          <a:stretch>
            <a:fillRect/>
          </a:stretch>
        </p:blipFill>
        <p:spPr>
          <a:xfrm>
            <a:off x="319748" y="17450"/>
            <a:ext cx="8338703"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8" name="Shape 128"/>
        <p:cNvGrpSpPr/>
        <p:nvPr/>
      </p:nvGrpSpPr>
      <p:grpSpPr>
        <a:xfrm>
          <a:off x="0" y="0"/>
          <a:ext cx="0" cy="0"/>
          <a:chOff x="0" y="0"/>
          <a:chExt cx="0" cy="0"/>
        </a:xfrm>
      </p:grpSpPr>
      <p:sp>
        <p:nvSpPr>
          <p:cNvPr id="129" name="Google Shape;129;p24"/>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24"/>
          <p:cNvPicPr preferRelativeResize="0"/>
          <p:nvPr/>
        </p:nvPicPr>
        <p:blipFill>
          <a:blip r:embed="rId3">
            <a:alphaModFix/>
          </a:blip>
          <a:stretch>
            <a:fillRect/>
          </a:stretch>
        </p:blipFill>
        <p:spPr>
          <a:xfrm>
            <a:off x="0" y="1652800"/>
            <a:ext cx="4955975" cy="3523730"/>
          </a:xfrm>
          <a:prstGeom prst="rect">
            <a:avLst/>
          </a:prstGeom>
          <a:noFill/>
          <a:ln>
            <a:noFill/>
          </a:ln>
        </p:spPr>
      </p:pic>
      <p:pic>
        <p:nvPicPr>
          <p:cNvPr id="131" name="Google Shape;131;p24"/>
          <p:cNvPicPr preferRelativeResize="0"/>
          <p:nvPr/>
        </p:nvPicPr>
        <p:blipFill>
          <a:blip r:embed="rId4">
            <a:alphaModFix/>
          </a:blip>
          <a:stretch>
            <a:fillRect/>
          </a:stretch>
        </p:blipFill>
        <p:spPr>
          <a:xfrm>
            <a:off x="4955975" y="1304"/>
            <a:ext cx="4190526" cy="417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490250" y="828950"/>
            <a:ext cx="4942500" cy="378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25"/>
          <p:cNvPicPr preferRelativeResize="0"/>
          <p:nvPr/>
        </p:nvPicPr>
        <p:blipFill>
          <a:blip r:embed="rId3">
            <a:alphaModFix/>
          </a:blip>
          <a:stretch>
            <a:fillRect/>
          </a:stretch>
        </p:blipFill>
        <p:spPr>
          <a:xfrm>
            <a:off x="0" y="-4100"/>
            <a:ext cx="5365598" cy="3018149"/>
          </a:xfrm>
          <a:prstGeom prst="rect">
            <a:avLst/>
          </a:prstGeom>
          <a:noFill/>
          <a:ln>
            <a:noFill/>
          </a:ln>
        </p:spPr>
      </p:pic>
      <p:pic>
        <p:nvPicPr>
          <p:cNvPr id="138" name="Google Shape;138;p25"/>
          <p:cNvPicPr preferRelativeResize="0"/>
          <p:nvPr/>
        </p:nvPicPr>
        <p:blipFill>
          <a:blip r:embed="rId4">
            <a:alphaModFix/>
          </a:blip>
          <a:stretch>
            <a:fillRect/>
          </a:stretch>
        </p:blipFill>
        <p:spPr>
          <a:xfrm>
            <a:off x="4200575" y="2345625"/>
            <a:ext cx="5021649" cy="3347774"/>
          </a:xfrm>
          <a:prstGeom prst="rect">
            <a:avLst/>
          </a:prstGeom>
          <a:noFill/>
          <a:ln>
            <a:noFill/>
          </a:ln>
        </p:spPr>
      </p:pic>
      <p:pic>
        <p:nvPicPr>
          <p:cNvPr id="139" name="Google Shape;139;p25"/>
          <p:cNvPicPr preferRelativeResize="0"/>
          <p:nvPr/>
        </p:nvPicPr>
        <p:blipFill>
          <a:blip r:embed="rId5">
            <a:alphaModFix/>
          </a:blip>
          <a:stretch>
            <a:fillRect/>
          </a:stretch>
        </p:blipFill>
        <p:spPr>
          <a:xfrm>
            <a:off x="-1525" y="2790318"/>
            <a:ext cx="4202100" cy="2353182"/>
          </a:xfrm>
          <a:prstGeom prst="rect">
            <a:avLst/>
          </a:prstGeom>
          <a:noFill/>
          <a:ln>
            <a:noFill/>
          </a:ln>
        </p:spPr>
      </p:pic>
      <p:pic>
        <p:nvPicPr>
          <p:cNvPr id="140" name="Google Shape;140;p25"/>
          <p:cNvPicPr preferRelativeResize="0"/>
          <p:nvPr/>
        </p:nvPicPr>
        <p:blipFill>
          <a:blip r:embed="rId6">
            <a:alphaModFix/>
          </a:blip>
          <a:stretch>
            <a:fillRect/>
          </a:stretch>
        </p:blipFill>
        <p:spPr>
          <a:xfrm>
            <a:off x="5304350" y="-97475"/>
            <a:ext cx="3839649" cy="2559776"/>
          </a:xfrm>
          <a:prstGeom prst="rect">
            <a:avLst/>
          </a:prstGeom>
          <a:noFill/>
          <a:ln>
            <a:noFill/>
          </a:ln>
        </p:spPr>
      </p:pic>
      <p:sp>
        <p:nvSpPr>
          <p:cNvPr id="141" name="Google Shape;141;p25"/>
          <p:cNvSpPr txBox="1"/>
          <p:nvPr>
            <p:ph type="title"/>
          </p:nvPr>
        </p:nvSpPr>
        <p:spPr>
          <a:xfrm>
            <a:off x="543575" y="2361600"/>
            <a:ext cx="8899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500"/>
              <a:t>the wars within…</a:t>
            </a:r>
            <a:endParaRPr sz="3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6"/>
          <p:cNvSpPr txBox="1"/>
          <p:nvPr>
            <p:ph type="title"/>
          </p:nvPr>
        </p:nvSpPr>
        <p:spPr>
          <a:xfrm>
            <a:off x="299700" y="143750"/>
            <a:ext cx="8544600" cy="5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solidFill>
                  <a:schemeClr val="dk2"/>
                </a:solidFill>
              </a:rPr>
              <a:t>Putting colonialism and imperialism at the center of ‘war’</a:t>
            </a:r>
            <a:endParaRPr sz="2500">
              <a:solidFill>
                <a:schemeClr val="dk2"/>
              </a:solidFill>
            </a:endParaRPr>
          </a:p>
        </p:txBody>
      </p:sp>
      <p:sp>
        <p:nvSpPr>
          <p:cNvPr id="147" name="Google Shape;147;p26"/>
          <p:cNvSpPr txBox="1"/>
          <p:nvPr/>
        </p:nvSpPr>
        <p:spPr>
          <a:xfrm>
            <a:off x="341100" y="892725"/>
            <a:ext cx="8461800" cy="3546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600">
                <a:solidFill>
                  <a:schemeClr val="dk2"/>
                </a:solidFill>
                <a:highlight>
                  <a:schemeClr val="dk1"/>
                </a:highlight>
                <a:latin typeface="Playfair Display"/>
                <a:ea typeface="Playfair Display"/>
                <a:cs typeface="Playfair Display"/>
                <a:sym typeface="Playfair Display"/>
              </a:rPr>
              <a:t>In this sense, the </a:t>
            </a:r>
            <a:r>
              <a:rPr i="1" lang="en" sz="1600">
                <a:solidFill>
                  <a:schemeClr val="dk2"/>
                </a:solidFill>
                <a:highlight>
                  <a:schemeClr val="dk1"/>
                </a:highlight>
                <a:latin typeface="Playfair Display"/>
                <a:ea typeface="Playfair Display"/>
                <a:cs typeface="Playfair Display"/>
                <a:sym typeface="Playfair Display"/>
              </a:rPr>
              <a:t>endless war of coloniality</a:t>
            </a:r>
            <a:r>
              <a:rPr lang="en" sz="1600">
                <a:solidFill>
                  <a:schemeClr val="dk2"/>
                </a:solidFill>
                <a:highlight>
                  <a:schemeClr val="dk1"/>
                </a:highlight>
                <a:latin typeface="Playfair Display"/>
                <a:ea typeface="Playfair Display"/>
                <a:cs typeface="Playfair Display"/>
                <a:sym typeface="Playfair Display"/>
              </a:rPr>
              <a:t> is both, more discriminating and also more </a:t>
            </a:r>
            <a:endParaRPr sz="1600">
              <a:solidFill>
                <a:schemeClr val="dk2"/>
              </a:solidFill>
              <a:highlight>
                <a:schemeClr val="dk1"/>
              </a:highlight>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1600">
                <a:solidFill>
                  <a:schemeClr val="dk2"/>
                </a:solidFill>
                <a:highlight>
                  <a:schemeClr val="dk1"/>
                </a:highlight>
                <a:latin typeface="Playfair Display"/>
                <a:ea typeface="Playfair Display"/>
                <a:cs typeface="Playfair Display"/>
                <a:sym typeface="Playfair Display"/>
              </a:rPr>
              <a:t>lethal than a generalized war in which all human beings act like wolves. Modern gendered and ethno-class Man creates and preserves borders of differentiation that aim to distinguish bodies, spaces, knowledges, and forms of being targeted for elimination, rape, and torture, from others that are meant to be protected from such actions. </a:t>
            </a:r>
            <a:r>
              <a:rPr i="1" lang="en" sz="1600">
                <a:solidFill>
                  <a:schemeClr val="dk2"/>
                </a:solidFill>
                <a:highlight>
                  <a:schemeClr val="dk1"/>
                </a:highlight>
                <a:latin typeface="Playfair Display"/>
                <a:ea typeface="Playfair Display"/>
                <a:cs typeface="Playfair Display"/>
                <a:sym typeface="Playfair Display"/>
              </a:rPr>
              <a:t>In its most basic form, metaphysical catastrophe refers to transmutation of the human, from an intersubjectively constituted node of love and understanding, to an agent of perpetual or endless war.</a:t>
            </a:r>
            <a:r>
              <a:rPr lang="en" sz="1600">
                <a:solidFill>
                  <a:schemeClr val="dk2"/>
                </a:solidFill>
                <a:highlight>
                  <a:schemeClr val="dk1"/>
                </a:highlight>
                <a:latin typeface="Playfair Display"/>
                <a:ea typeface="Playfair Display"/>
                <a:cs typeface="Playfair Display"/>
                <a:sym typeface="Playfair Display"/>
              </a:rPr>
              <a:t> In modernity/coloniality, embodied subjects emerge, not by the interpellation of an- other, but by the co-constitution of regimes of knowledge, power, and being that aim to make of this subject an agent of coloniality. The subject is meant to support and help refine these regimes from generation to generation, </a:t>
            </a:r>
            <a:r>
              <a:rPr i="1" lang="en" sz="1600">
                <a:solidFill>
                  <a:schemeClr val="dk2"/>
                </a:solidFill>
                <a:highlight>
                  <a:schemeClr val="dk1"/>
                </a:highlight>
                <a:latin typeface="Playfair Display"/>
                <a:ea typeface="Playfair Display"/>
                <a:cs typeface="Playfair Display"/>
                <a:sym typeface="Playfair Display"/>
              </a:rPr>
              <a:t>making war endless</a:t>
            </a:r>
            <a:r>
              <a:rPr lang="en" sz="1600">
                <a:solidFill>
                  <a:schemeClr val="dk2"/>
                </a:solidFill>
                <a:highlight>
                  <a:schemeClr val="dk1"/>
                </a:highlight>
                <a:latin typeface="Playfair Display"/>
                <a:ea typeface="Playfair Display"/>
                <a:cs typeface="Playfair Display"/>
                <a:sym typeface="Playfair Display"/>
              </a:rPr>
              <a:t> (Maldonado-Torres, 2016, p. 20 emphasis added). </a:t>
            </a:r>
            <a:endParaRPr sz="1600">
              <a:solidFill>
                <a:schemeClr val="dk2"/>
              </a:solidFill>
              <a:highlight>
                <a:schemeClr val="dk1"/>
              </a:highlight>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55CC"/>
        </a:solidFill>
      </p:bgPr>
    </p:bg>
    <p:spTree>
      <p:nvGrpSpPr>
        <p:cNvPr id="151" name="Shape 151"/>
        <p:cNvGrpSpPr/>
        <p:nvPr/>
      </p:nvGrpSpPr>
      <p:grpSpPr>
        <a:xfrm>
          <a:off x="0" y="0"/>
          <a:ext cx="0" cy="0"/>
          <a:chOff x="0" y="0"/>
          <a:chExt cx="0" cy="0"/>
        </a:xfrm>
      </p:grpSpPr>
      <p:sp>
        <p:nvSpPr>
          <p:cNvPr id="152" name="Google Shape;152;p27"/>
          <p:cNvSpPr txBox="1"/>
          <p:nvPr>
            <p:ph type="title"/>
          </p:nvPr>
        </p:nvSpPr>
        <p:spPr>
          <a:xfrm>
            <a:off x="171400" y="194775"/>
            <a:ext cx="7863000" cy="77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Who gets to be human?</a:t>
            </a:r>
            <a:r>
              <a:rPr lang="en" sz="2500"/>
              <a:t> who gets to be innocent?</a:t>
            </a:r>
            <a:endParaRPr sz="2500"/>
          </a:p>
        </p:txBody>
      </p:sp>
      <p:pic>
        <p:nvPicPr>
          <p:cNvPr id="153" name="Google Shape;153;p27"/>
          <p:cNvPicPr preferRelativeResize="0"/>
          <p:nvPr/>
        </p:nvPicPr>
        <p:blipFill rotWithShape="1">
          <a:blip r:embed="rId3">
            <a:alphaModFix amt="60000"/>
          </a:blip>
          <a:srcRect b="-9514" l="0" r="0" t="3210"/>
          <a:stretch/>
        </p:blipFill>
        <p:spPr>
          <a:xfrm>
            <a:off x="4387075" y="1921275"/>
            <a:ext cx="4642115" cy="3481601"/>
          </a:xfrm>
          <a:prstGeom prst="rect">
            <a:avLst/>
          </a:prstGeom>
          <a:noFill/>
          <a:ln>
            <a:noFill/>
          </a:ln>
        </p:spPr>
      </p:pic>
      <p:pic>
        <p:nvPicPr>
          <p:cNvPr id="154" name="Google Shape;154;p27"/>
          <p:cNvPicPr preferRelativeResize="0"/>
          <p:nvPr/>
        </p:nvPicPr>
        <p:blipFill>
          <a:blip r:embed="rId4">
            <a:alphaModFix amt="60000"/>
          </a:blip>
          <a:stretch>
            <a:fillRect/>
          </a:stretch>
        </p:blipFill>
        <p:spPr>
          <a:xfrm>
            <a:off x="76200" y="1921269"/>
            <a:ext cx="4234675" cy="3176006"/>
          </a:xfrm>
          <a:prstGeom prst="rect">
            <a:avLst/>
          </a:prstGeom>
          <a:noFill/>
          <a:ln>
            <a:noFill/>
          </a:ln>
        </p:spPr>
      </p:pic>
      <p:sp>
        <p:nvSpPr>
          <p:cNvPr id="155" name="Google Shape;155;p27"/>
          <p:cNvSpPr txBox="1"/>
          <p:nvPr/>
        </p:nvSpPr>
        <p:spPr>
          <a:xfrm>
            <a:off x="298925" y="1099500"/>
            <a:ext cx="8513400" cy="221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chemeClr val="lt1"/>
                </a:solidFill>
                <a:latin typeface="Times New Roman"/>
                <a:ea typeface="Times New Roman"/>
                <a:cs typeface="Times New Roman"/>
                <a:sym typeface="Times New Roman"/>
              </a:rPr>
              <a:t>…</a:t>
            </a:r>
            <a:r>
              <a:rPr b="1" lang="en" sz="1200">
                <a:solidFill>
                  <a:schemeClr val="lt1"/>
                </a:solidFill>
                <a:latin typeface="Times New Roman"/>
                <a:ea typeface="Times New Roman"/>
                <a:cs typeface="Times New Roman"/>
                <a:sym typeface="Times New Roman"/>
              </a:rPr>
              <a:t>the co-constitution of property and rights, rooted in the European Enlightenment, shaped a Eurocentric understanding of human rights. “The </a:t>
            </a:r>
            <a:r>
              <a:rPr b="1" i="1" lang="en" sz="1200">
                <a:solidFill>
                  <a:schemeClr val="lt1"/>
                </a:solidFill>
                <a:latin typeface="Times New Roman"/>
                <a:ea typeface="Times New Roman"/>
                <a:cs typeface="Times New Roman"/>
                <a:sym typeface="Times New Roman"/>
              </a:rPr>
              <a:t>imperial attitude </a:t>
            </a:r>
            <a:r>
              <a:rPr b="1" lang="en" sz="1200">
                <a:solidFill>
                  <a:schemeClr val="lt1"/>
                </a:solidFill>
                <a:latin typeface="Times New Roman"/>
                <a:ea typeface="Times New Roman"/>
                <a:cs typeface="Times New Roman"/>
                <a:sym typeface="Times New Roman"/>
              </a:rPr>
              <a:t>promotes a fundamentally genocidal attitude in respect to colonized and racialized people. Through it colonial and racial subjects are marked as dispensable.” (Maldonado-Torres 2007, p. 246; emphasis in original)</a:t>
            </a:r>
            <a:endParaRPr b="1" sz="1200">
              <a:solidFill>
                <a:schemeClr val="lt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solidFill>
                  <a:schemeClr val="lt1"/>
                </a:solidFill>
                <a:latin typeface="Times New Roman"/>
                <a:ea typeface="Times New Roman"/>
                <a:cs typeface="Times New Roman"/>
                <a:sym typeface="Times New Roman"/>
              </a:rPr>
              <a:t>Despite universal human rights being championed as meta-political and equal, this perspective neglects the role of race, coloniality, and gender in defining 'the human'. The colonial continuity of race justifies the inferiority of certain groups, shaping global peace and conflict lines (Azarmandi, 2023). This includes, how is and isn’t considered human and when universality of human rights is invoked. Here, we can question who is and is not recognized as civilian victims in this particular moment.</a:t>
            </a:r>
            <a:endParaRPr b="1" sz="12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solidFill>
                <a:schemeClr val="dk2"/>
              </a:solidFill>
            </a:endParaRPr>
          </a:p>
          <a:p>
            <a:pPr indent="0" lvl="0" marL="0" rtl="0" algn="l">
              <a:lnSpc>
                <a:spcPct val="115000"/>
              </a:lnSpc>
              <a:spcBef>
                <a:spcPts val="0"/>
              </a:spcBef>
              <a:spcAft>
                <a:spcPts val="0"/>
              </a:spcAft>
              <a:buNone/>
            </a:pPr>
            <a:r>
              <a:t/>
            </a:r>
            <a:endParaRPr sz="1100">
              <a:solidFill>
                <a:schemeClr val="dk2"/>
              </a:solidFill>
            </a:endParaRPr>
          </a:p>
          <a:p>
            <a:pPr indent="0" lvl="0" marL="0" rtl="0" algn="l">
              <a:lnSpc>
                <a:spcPct val="115000"/>
              </a:lnSpc>
              <a:spcBef>
                <a:spcPts val="0"/>
              </a:spcBef>
              <a:spcAft>
                <a:spcPts val="0"/>
              </a:spcAft>
              <a:buNone/>
            </a:pPr>
            <a:r>
              <a:t/>
            </a:r>
            <a:endParaRPr sz="1000">
              <a:solidFill>
                <a:schemeClr val="dk2"/>
              </a:solidFill>
              <a:latin typeface="Times New Roman"/>
              <a:ea typeface="Times New Roman"/>
              <a:cs typeface="Times New Roman"/>
              <a:sym typeface="Times New Roman"/>
            </a:endParaRPr>
          </a:p>
        </p:txBody>
      </p:sp>
      <p:sp>
        <p:nvSpPr>
          <p:cNvPr id="156" name="Google Shape;156;p27"/>
          <p:cNvSpPr txBox="1"/>
          <p:nvPr/>
        </p:nvSpPr>
        <p:spPr>
          <a:xfrm>
            <a:off x="2740650" y="4834775"/>
            <a:ext cx="7345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Playfair Display"/>
                <a:ea typeface="Playfair Display"/>
                <a:cs typeface="Playfair Display"/>
                <a:sym typeface="Playfair Display"/>
              </a:rPr>
              <a:t>Photo by Aisha Mershani</a:t>
            </a:r>
            <a:endParaRPr sz="1000">
              <a:solidFill>
                <a:schemeClr val="dk2"/>
              </a:solidFill>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160" name="Shape 160"/>
        <p:cNvGrpSpPr/>
        <p:nvPr/>
      </p:nvGrpSpPr>
      <p:grpSpPr>
        <a:xfrm>
          <a:off x="0" y="0"/>
          <a:ext cx="0" cy="0"/>
          <a:chOff x="0" y="0"/>
          <a:chExt cx="0" cy="0"/>
        </a:xfrm>
      </p:grpSpPr>
      <p:pic>
        <p:nvPicPr>
          <p:cNvPr id="161" name="Google Shape;161;p28"/>
          <p:cNvPicPr preferRelativeResize="0"/>
          <p:nvPr/>
        </p:nvPicPr>
        <p:blipFill>
          <a:blip r:embed="rId3">
            <a:alphaModFix/>
          </a:blip>
          <a:stretch>
            <a:fillRect/>
          </a:stretch>
        </p:blipFill>
        <p:spPr>
          <a:xfrm>
            <a:off x="5355756" y="-1475"/>
            <a:ext cx="3712043" cy="5143501"/>
          </a:xfrm>
          <a:prstGeom prst="rect">
            <a:avLst/>
          </a:prstGeom>
          <a:noFill/>
          <a:ln>
            <a:noFill/>
          </a:ln>
        </p:spPr>
      </p:pic>
      <p:pic>
        <p:nvPicPr>
          <p:cNvPr id="162" name="Google Shape;162;p28"/>
          <p:cNvPicPr preferRelativeResize="0"/>
          <p:nvPr/>
        </p:nvPicPr>
        <p:blipFill>
          <a:blip r:embed="rId4">
            <a:alphaModFix/>
          </a:blip>
          <a:stretch>
            <a:fillRect/>
          </a:stretch>
        </p:blipFill>
        <p:spPr>
          <a:xfrm>
            <a:off x="0" y="1354077"/>
            <a:ext cx="5429950" cy="24859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166" name="Shape 166"/>
        <p:cNvGrpSpPr/>
        <p:nvPr/>
      </p:nvGrpSpPr>
      <p:grpSpPr>
        <a:xfrm>
          <a:off x="0" y="0"/>
          <a:ext cx="0" cy="0"/>
          <a:chOff x="0" y="0"/>
          <a:chExt cx="0" cy="0"/>
        </a:xfrm>
      </p:grpSpPr>
      <p:pic>
        <p:nvPicPr>
          <p:cNvPr id="167" name="Google Shape;167;p29"/>
          <p:cNvPicPr preferRelativeResize="0"/>
          <p:nvPr/>
        </p:nvPicPr>
        <p:blipFill>
          <a:blip r:embed="rId3">
            <a:alphaModFix/>
          </a:blip>
          <a:stretch>
            <a:fillRect/>
          </a:stretch>
        </p:blipFill>
        <p:spPr>
          <a:xfrm>
            <a:off x="1641325" y="0"/>
            <a:ext cx="4114800" cy="5143500"/>
          </a:xfrm>
          <a:prstGeom prst="rect">
            <a:avLst/>
          </a:prstGeom>
          <a:noFill/>
          <a:ln>
            <a:noFill/>
          </a:ln>
        </p:spPr>
      </p:pic>
      <p:sp>
        <p:nvSpPr>
          <p:cNvPr id="168" name="Google Shape;168;p29"/>
          <p:cNvSpPr txBox="1"/>
          <p:nvPr/>
        </p:nvSpPr>
        <p:spPr>
          <a:xfrm>
            <a:off x="5756125" y="4234050"/>
            <a:ext cx="320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Playfair Display"/>
                <a:ea typeface="Playfair Display"/>
                <a:cs typeface="Playfair Display"/>
                <a:sym typeface="Playfair Display"/>
              </a:rPr>
              <a:t>Rethinking peace through anti-colonialism</a:t>
            </a: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30"/>
          <p:cNvSpPr txBox="1"/>
          <p:nvPr>
            <p:ph type="title"/>
          </p:nvPr>
        </p:nvSpPr>
        <p:spPr>
          <a:xfrm>
            <a:off x="490250" y="653875"/>
            <a:ext cx="8003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chemeClr val="dk2"/>
                </a:solidFill>
                <a:highlight>
                  <a:schemeClr val="dk1"/>
                </a:highlight>
              </a:rPr>
              <a:t>“In the Global South, the Bandung Conference in April 1955 emerged as a global reminder that the persisting existence of colonialism posed a threat to peace, irrespective of Cold War dynamics and the proliferation of nuclear weapons. Sponsored by the prime ministers of five Asian nations - Burma, Ceylon, India, Indonesia, and Pakistan - the conference transcended geopolitical divides that preoccupied Western peace advocates. While the latter were engrossed in the Cold War's ideological struggle, Bandung's delegates charted a broader course, steering the discourse towards economic development, human rights, and national self-determination, recognizing these as pivotal elements in the quest for world peace. ….</a:t>
            </a:r>
            <a:endParaRPr b="1" sz="1300">
              <a:solidFill>
                <a:schemeClr val="dk2"/>
              </a:solidFill>
              <a:highlight>
                <a:schemeClr val="dk1"/>
              </a:highlight>
            </a:endParaRPr>
          </a:p>
          <a:p>
            <a:pPr indent="457200" lvl="0" marL="0" rtl="0" algn="l">
              <a:lnSpc>
                <a:spcPct val="115000"/>
              </a:lnSpc>
              <a:spcBef>
                <a:spcPts val="1500"/>
              </a:spcBef>
              <a:spcAft>
                <a:spcPts val="0"/>
              </a:spcAft>
              <a:buClr>
                <a:schemeClr val="dk2"/>
              </a:buClr>
              <a:buSzPts val="1100"/>
              <a:buFont typeface="Arial"/>
              <a:buNone/>
            </a:pPr>
            <a:r>
              <a:rPr b="1" lang="en" sz="1300">
                <a:solidFill>
                  <a:schemeClr val="dk2"/>
                </a:solidFill>
                <a:highlight>
                  <a:schemeClr val="dk1"/>
                </a:highlight>
              </a:rPr>
              <a:t>…Indonesia’s prime minister Ali Sastroamidjojo talked about peace beyond its conventional definition at the time. "Peace," he argued, "needs to eliminate fear and repression," a pointed allusion to the shackles of colonialism. He also pointed out that peace required a number of preconditions, such as the willingness and determination of living neighbourly together irrespective of each other’s political, social, or religious ideologies, on the principles of mutual respect for each other’s national sovereignty and each other’s territorial integrity; abhorrence of aggression; non- interference in each other’s internal affairs; equality and mutual benefit.” For nations in the Global South and colonised nations, peace then became both a precondition and consequence of decolonization and national self-determination.” </a:t>
            </a:r>
            <a:endParaRPr b="1" sz="1300">
              <a:solidFill>
                <a:schemeClr val="dk2"/>
              </a:solidFill>
              <a:highlight>
                <a:schemeClr val="dk1"/>
              </a:highlight>
            </a:endParaRPr>
          </a:p>
          <a:p>
            <a:pPr indent="0" lvl="0" marL="0" rtl="0" algn="l">
              <a:spcBef>
                <a:spcPts val="1500"/>
              </a:spcBef>
              <a:spcAft>
                <a:spcPts val="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77" name="Shape 177"/>
        <p:cNvGrpSpPr/>
        <p:nvPr/>
      </p:nvGrpSpPr>
      <p:grpSpPr>
        <a:xfrm>
          <a:off x="0" y="0"/>
          <a:ext cx="0" cy="0"/>
          <a:chOff x="0" y="0"/>
          <a:chExt cx="0" cy="0"/>
        </a:xfrm>
      </p:grpSpPr>
      <p:sp>
        <p:nvSpPr>
          <p:cNvPr id="178" name="Google Shape;178;p31"/>
          <p:cNvSpPr txBox="1"/>
          <p:nvPr>
            <p:ph type="title"/>
          </p:nvPr>
        </p:nvSpPr>
        <p:spPr>
          <a:xfrm>
            <a:off x="69375" y="739675"/>
            <a:ext cx="5082900" cy="387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D0D0D"/>
                </a:solidFill>
              </a:rPr>
              <a:t>Radical activism for peace, challenging imperialism and capitalism, exacted a heavy toll. Figures like W.E.B Du Bois, Paul Robeson, and Claudia Jones faced criminalization, surveillance, and extensive harassment for their anti-imperial efforts. Peace efforts varied in consequences, with some endorsed while others were policed, echoing the struggle between cultivating the garden and the encroaching jungle. Similarly, individuals like Kwame Ture (formerly Stokely Carmichael) and Malcolm X found peace and violence intertwined, particularly within the context of US imperialism and white supremacy. Capitalism, racial justice, and decolonization were inseparable; as Burden-Stelly (2019) notes, "war, colonialism, and racialized oppression were mutually constitutive."</a:t>
            </a:r>
            <a:endParaRPr b="1"/>
          </a:p>
        </p:txBody>
      </p:sp>
      <p:pic>
        <p:nvPicPr>
          <p:cNvPr id="179" name="Google Shape;179;p31"/>
          <p:cNvPicPr preferRelativeResize="0"/>
          <p:nvPr/>
        </p:nvPicPr>
        <p:blipFill>
          <a:blip r:embed="rId3">
            <a:alphaModFix/>
          </a:blip>
          <a:stretch>
            <a:fillRect/>
          </a:stretch>
        </p:blipFill>
        <p:spPr>
          <a:xfrm>
            <a:off x="5210200" y="-101601"/>
            <a:ext cx="3933800" cy="5245100"/>
          </a:xfrm>
          <a:prstGeom prst="rect">
            <a:avLst/>
          </a:prstGeom>
          <a:noFill/>
          <a:ln>
            <a:noFill/>
          </a:ln>
        </p:spPr>
      </p:pic>
      <p:sp>
        <p:nvSpPr>
          <p:cNvPr id="180" name="Google Shape;180;p31"/>
          <p:cNvSpPr txBox="1"/>
          <p:nvPr/>
        </p:nvSpPr>
        <p:spPr>
          <a:xfrm>
            <a:off x="7180025" y="5330800"/>
            <a:ext cx="734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Playfair Display"/>
              <a:ea typeface="Playfair Display"/>
              <a:cs typeface="Playfair Display"/>
              <a:sym typeface="Playfair Display"/>
            </a:endParaRPr>
          </a:p>
        </p:txBody>
      </p:sp>
      <p:sp>
        <p:nvSpPr>
          <p:cNvPr id="181" name="Google Shape;181;p31"/>
          <p:cNvSpPr txBox="1"/>
          <p:nvPr/>
        </p:nvSpPr>
        <p:spPr>
          <a:xfrm>
            <a:off x="7560725" y="4806025"/>
            <a:ext cx="302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Playfair Display"/>
                <a:ea typeface="Playfair Display"/>
                <a:cs typeface="Playfair Display"/>
                <a:sym typeface="Playfair Display"/>
              </a:rPr>
              <a:t>Photo by Aisha Mershani</a:t>
            </a:r>
            <a:endParaRPr sz="1000">
              <a:solidFill>
                <a:schemeClr val="dk2"/>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International Relations - Peace Studies: what is peace?</a:t>
            </a:r>
            <a:endParaRPr/>
          </a:p>
        </p:txBody>
      </p:sp>
      <p:sp>
        <p:nvSpPr>
          <p:cNvPr id="68" name="Google Shape;68;p1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1600"/>
              </a:spcAft>
              <a:buNone/>
            </a:pPr>
            <a:r>
              <a:rPr i="1" lang="en">
                <a:solidFill>
                  <a:srgbClr val="0D0D0D"/>
                </a:solidFill>
                <a:highlight>
                  <a:srgbClr val="FFFFFF"/>
                </a:highlight>
              </a:rPr>
              <a:t>In both academic scholarship and international politics, peace has often been equated with mere order and stability rather than encompassing reparative justice. The ongoing events in Gaza challenge simplistic binaries of war and peace, violence and nonviolence, revealing the disconnect between decolonization and peace pursuits.</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85" name="Shape 185"/>
        <p:cNvGrpSpPr/>
        <p:nvPr/>
      </p:nvGrpSpPr>
      <p:grpSpPr>
        <a:xfrm>
          <a:off x="0" y="0"/>
          <a:ext cx="0" cy="0"/>
          <a:chOff x="0" y="0"/>
          <a:chExt cx="0" cy="0"/>
        </a:xfrm>
      </p:grpSpPr>
      <p:sp>
        <p:nvSpPr>
          <p:cNvPr id="186" name="Google Shape;186;p32"/>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7" name="Google Shape;187;p32"/>
          <p:cNvPicPr preferRelativeResize="0"/>
          <p:nvPr/>
        </p:nvPicPr>
        <p:blipFill>
          <a:blip r:embed="rId3">
            <a:alphaModFix/>
          </a:blip>
          <a:stretch>
            <a:fillRect/>
          </a:stretch>
        </p:blipFill>
        <p:spPr>
          <a:xfrm>
            <a:off x="33050" y="0"/>
            <a:ext cx="7347864" cy="5143500"/>
          </a:xfrm>
          <a:prstGeom prst="rect">
            <a:avLst/>
          </a:prstGeom>
          <a:noFill/>
          <a:ln>
            <a:noFill/>
          </a:ln>
        </p:spPr>
      </p:pic>
      <p:sp>
        <p:nvSpPr>
          <p:cNvPr id="188" name="Google Shape;188;p32"/>
          <p:cNvSpPr txBox="1"/>
          <p:nvPr/>
        </p:nvSpPr>
        <p:spPr>
          <a:xfrm>
            <a:off x="7491725" y="1821300"/>
            <a:ext cx="13902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latin typeface="Playfair Display"/>
                <a:ea typeface="Playfair Display"/>
                <a:cs typeface="Playfair Display"/>
                <a:sym typeface="Playfair Display"/>
              </a:rPr>
              <a:t>Fear of the</a:t>
            </a:r>
            <a:endParaRPr sz="1800">
              <a:solidFill>
                <a:srgbClr val="FF0000"/>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rgbClr val="FF0000"/>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rgbClr val="FF0000"/>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rgbClr val="FF0000"/>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rgbClr val="FF0000"/>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rgbClr val="FF0000"/>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rgbClr val="FF0000"/>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800">
              <a:solidFill>
                <a:srgbClr val="FF0000"/>
              </a:solidFill>
              <a:latin typeface="Playfair Display"/>
              <a:ea typeface="Playfair Display"/>
              <a:cs typeface="Playfair Display"/>
              <a:sym typeface="Playfair Display"/>
            </a:endParaRPr>
          </a:p>
          <a:p>
            <a:pPr indent="0" lvl="0" marL="0" rtl="0" algn="l">
              <a:spcBef>
                <a:spcPts val="0"/>
              </a:spcBef>
              <a:spcAft>
                <a:spcPts val="0"/>
              </a:spcAft>
              <a:buNone/>
            </a:pPr>
            <a:r>
              <a:rPr lang="en" sz="1800">
                <a:solidFill>
                  <a:srgbClr val="FF0000"/>
                </a:solidFill>
                <a:latin typeface="Playfair Display"/>
                <a:ea typeface="Playfair Display"/>
                <a:cs typeface="Playfair Display"/>
                <a:sym typeface="Playfair Display"/>
              </a:rPr>
              <a:t>Or whose peace counts?</a:t>
            </a:r>
            <a:endParaRPr sz="1800">
              <a:solidFill>
                <a:srgbClr val="FF0000"/>
              </a:solidFill>
              <a:latin typeface="Playfair Display"/>
              <a:ea typeface="Playfair Display"/>
              <a:cs typeface="Playfair Display"/>
              <a:sym typeface="Playfair Display"/>
            </a:endParaRPr>
          </a:p>
        </p:txBody>
      </p:sp>
      <p:pic>
        <p:nvPicPr>
          <p:cNvPr id="189" name="Google Shape;189;p32"/>
          <p:cNvPicPr preferRelativeResize="0"/>
          <p:nvPr/>
        </p:nvPicPr>
        <p:blipFill>
          <a:blip r:embed="rId4">
            <a:alphaModFix/>
          </a:blip>
          <a:stretch>
            <a:fillRect/>
          </a:stretch>
        </p:blipFill>
        <p:spPr>
          <a:xfrm>
            <a:off x="7386100" y="2336375"/>
            <a:ext cx="1601451" cy="1590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193" name="Shape 193"/>
        <p:cNvGrpSpPr/>
        <p:nvPr/>
      </p:nvGrpSpPr>
      <p:grpSpPr>
        <a:xfrm>
          <a:off x="0" y="0"/>
          <a:ext cx="0" cy="0"/>
          <a:chOff x="0" y="0"/>
          <a:chExt cx="0" cy="0"/>
        </a:xfrm>
      </p:grpSpPr>
      <p:sp>
        <p:nvSpPr>
          <p:cNvPr id="194" name="Google Shape;194;p33"/>
          <p:cNvSpPr txBox="1"/>
          <p:nvPr>
            <p:ph type="title"/>
          </p:nvPr>
        </p:nvSpPr>
        <p:spPr>
          <a:xfrm>
            <a:off x="102025" y="178550"/>
            <a:ext cx="5560500" cy="496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171717"/>
                </a:solidFill>
                <a:highlight>
                  <a:schemeClr val="lt1"/>
                </a:highlight>
                <a:latin typeface="Times New Roman"/>
                <a:ea typeface="Times New Roman"/>
                <a:cs typeface="Times New Roman"/>
                <a:sym typeface="Times New Roman"/>
              </a:rPr>
              <a:t>T</a:t>
            </a:r>
            <a:r>
              <a:rPr lang="en" sz="1100">
                <a:solidFill>
                  <a:srgbClr val="171717"/>
                </a:solidFill>
                <a:highlight>
                  <a:schemeClr val="lt1"/>
                </a:highlight>
                <a:latin typeface="Times New Roman"/>
                <a:ea typeface="Times New Roman"/>
                <a:cs typeface="Times New Roman"/>
                <a:sym typeface="Times New Roman"/>
              </a:rPr>
              <a:t>oday, we see the stifling of dissent &amp; radical peace activism when it comes to mobilisation in support of a free Palestine in places like Germany, France and the U.S. similarly to the surveillance and repression faced by Black activists in the US (in past and present). Often, this repression is articulated by the state as a need to ‘keep the peace’ or maintain the ‘rule of law’</a:t>
            </a:r>
            <a:endParaRPr sz="1100">
              <a:solidFill>
                <a:srgbClr val="171717"/>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171717"/>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2"/>
              </a:buClr>
              <a:buSzPts val="1100"/>
              <a:buFont typeface="Arial"/>
              <a:buNone/>
            </a:pPr>
            <a:r>
              <a:rPr lang="en" sz="1100">
                <a:solidFill>
                  <a:srgbClr val="171717"/>
                </a:solidFill>
                <a:highlight>
                  <a:schemeClr val="lt1"/>
                </a:highlight>
                <a:latin typeface="Times New Roman"/>
                <a:ea typeface="Times New Roman"/>
                <a:cs typeface="Times New Roman"/>
                <a:sym typeface="Times New Roman"/>
              </a:rPr>
              <a:t>shortly after Hamas’ attacks on October 7th the Berlin school district sent out a letter to principles about how to ‘manage’ responses from students. The letter read that given Berlin's diverse student body, </a:t>
            </a:r>
            <a:r>
              <a:rPr b="1" lang="en" sz="1100">
                <a:solidFill>
                  <a:srgbClr val="171717"/>
                </a:solidFill>
                <a:highlight>
                  <a:schemeClr val="lt1"/>
                </a:highlight>
                <a:latin typeface="Times New Roman"/>
                <a:ea typeface="Times New Roman"/>
                <a:cs typeface="Times New Roman"/>
                <a:sym typeface="Times New Roman"/>
              </a:rPr>
              <a:t>“fostering tolerance and embracing diverse viewpoints is integral to the educational mission”</a:t>
            </a:r>
            <a:r>
              <a:rPr lang="en" sz="1100">
                <a:solidFill>
                  <a:srgbClr val="171717"/>
                </a:solidFill>
                <a:highlight>
                  <a:schemeClr val="lt1"/>
                </a:highlight>
                <a:latin typeface="Times New Roman"/>
                <a:ea typeface="Times New Roman"/>
                <a:cs typeface="Times New Roman"/>
                <a:sym typeface="Times New Roman"/>
              </a:rPr>
              <a:t>, however, such tolerance had its limits when it came to supporting violence and propaganda that supports “terrorist” violence. Consequently, the school district felt the need to inform parents and students of the guidelines “to maintain school peace”.</a:t>
            </a:r>
            <a:endParaRPr sz="1100">
              <a:solidFill>
                <a:srgbClr val="171717"/>
              </a:solidFill>
              <a:highlight>
                <a:schemeClr val="lt1"/>
              </a:highlight>
              <a:latin typeface="Times New Roman"/>
              <a:ea typeface="Times New Roman"/>
              <a:cs typeface="Times New Roman"/>
              <a:sym typeface="Times New Roman"/>
            </a:endParaRPr>
          </a:p>
          <a:p>
            <a:pPr indent="0" lvl="0" marL="0" rtl="0" algn="l">
              <a:lnSpc>
                <a:spcPct val="115000"/>
              </a:lnSpc>
              <a:spcBef>
                <a:spcPts val="1500"/>
              </a:spcBef>
              <a:spcAft>
                <a:spcPts val="0"/>
              </a:spcAft>
              <a:buClr>
                <a:schemeClr val="dk2"/>
              </a:buClr>
              <a:buSzPts val="1100"/>
              <a:buFont typeface="Arial"/>
              <a:buNone/>
            </a:pPr>
            <a:r>
              <a:rPr lang="en" sz="1100">
                <a:solidFill>
                  <a:schemeClr val="dk2"/>
                </a:solidFill>
                <a:highlight>
                  <a:schemeClr val="lt1"/>
                </a:highlight>
                <a:latin typeface="Times New Roman"/>
                <a:ea typeface="Times New Roman"/>
                <a:cs typeface="Times New Roman"/>
                <a:sym typeface="Times New Roman"/>
              </a:rPr>
              <a:t>“Any demonstrative actions or expressions that can be interpreted as advocating or endorsing attacks on Israel or supporting the terrorist organizations conducting them, such as Hamas or Hezbollah, are prohibited in the current situation, as they pose a </a:t>
            </a:r>
            <a:r>
              <a:rPr i="1" lang="en" sz="1100">
                <a:solidFill>
                  <a:schemeClr val="dk2"/>
                </a:solidFill>
                <a:highlight>
                  <a:schemeClr val="lt1"/>
                </a:highlight>
                <a:latin typeface="Times New Roman"/>
                <a:ea typeface="Times New Roman"/>
                <a:cs typeface="Times New Roman"/>
                <a:sym typeface="Times New Roman"/>
              </a:rPr>
              <a:t>threat to the school's peace. </a:t>
            </a:r>
            <a:endParaRPr i="1" sz="1100">
              <a:solidFill>
                <a:schemeClr val="dk2"/>
              </a:solidFill>
              <a:highlight>
                <a:schemeClr val="lt1"/>
              </a:highlight>
              <a:latin typeface="Times New Roman"/>
              <a:ea typeface="Times New Roman"/>
              <a:cs typeface="Times New Roman"/>
              <a:sym typeface="Times New Roman"/>
            </a:endParaRPr>
          </a:p>
          <a:p>
            <a:pPr indent="0" lvl="0" marL="0" rtl="0" algn="l">
              <a:lnSpc>
                <a:spcPct val="115000"/>
              </a:lnSpc>
              <a:spcBef>
                <a:spcPts val="1500"/>
              </a:spcBef>
              <a:spcAft>
                <a:spcPts val="0"/>
              </a:spcAft>
              <a:buClr>
                <a:schemeClr val="dk2"/>
              </a:buClr>
              <a:buSzPts val="1100"/>
              <a:buFont typeface="Arial"/>
              <a:buNone/>
            </a:pPr>
            <a:r>
              <a:rPr lang="en" sz="1100">
                <a:solidFill>
                  <a:schemeClr val="dk2"/>
                </a:solidFill>
                <a:highlight>
                  <a:schemeClr val="lt1"/>
                </a:highlight>
                <a:latin typeface="Times New Roman"/>
                <a:ea typeface="Times New Roman"/>
                <a:cs typeface="Times New Roman"/>
                <a:sym typeface="Times New Roman"/>
              </a:rPr>
              <a:t>This not only includes carrying symbols, making gestures, and expressing opinions [...]. This can include:</a:t>
            </a:r>
            <a:endParaRPr sz="1100">
              <a:solidFill>
                <a:schemeClr val="dk2"/>
              </a:solidFill>
              <a:highlight>
                <a:schemeClr val="lt1"/>
              </a:highlight>
              <a:latin typeface="Times New Roman"/>
              <a:ea typeface="Times New Roman"/>
              <a:cs typeface="Times New Roman"/>
              <a:sym typeface="Times New Roman"/>
            </a:endParaRPr>
          </a:p>
          <a:p>
            <a:pPr indent="0" lvl="0" marL="0" rtl="0" algn="l">
              <a:lnSpc>
                <a:spcPct val="115000"/>
              </a:lnSpc>
              <a:spcBef>
                <a:spcPts val="1500"/>
              </a:spcBef>
              <a:spcAft>
                <a:spcPts val="0"/>
              </a:spcAft>
              <a:buClr>
                <a:schemeClr val="dk2"/>
              </a:buClr>
              <a:buSzPts val="1100"/>
              <a:buFont typeface="Arial"/>
              <a:buNone/>
            </a:pPr>
            <a:r>
              <a:rPr lang="en" sz="1100">
                <a:solidFill>
                  <a:srgbClr val="374151"/>
                </a:solidFill>
                <a:highlight>
                  <a:schemeClr val="lt1"/>
                </a:highlight>
                <a:latin typeface="Roboto"/>
                <a:ea typeface="Roboto"/>
                <a:cs typeface="Roboto"/>
                <a:sym typeface="Roboto"/>
              </a:rPr>
              <a:t>●</a:t>
            </a:r>
            <a:r>
              <a:rPr lang="en" sz="1100">
                <a:solidFill>
                  <a:srgbClr val="374151"/>
                </a:solidFill>
                <a:highlight>
                  <a:schemeClr val="lt1"/>
                </a:highlight>
                <a:latin typeface="Times New Roman"/>
                <a:ea typeface="Times New Roman"/>
                <a:cs typeface="Times New Roman"/>
                <a:sym typeface="Times New Roman"/>
              </a:rPr>
              <a:t>      </a:t>
            </a:r>
            <a:r>
              <a:rPr lang="en" sz="1100">
                <a:solidFill>
                  <a:schemeClr val="dk2"/>
                </a:solidFill>
                <a:highlight>
                  <a:schemeClr val="lt1"/>
                </a:highlight>
                <a:latin typeface="Times New Roman"/>
                <a:ea typeface="Times New Roman"/>
                <a:cs typeface="Times New Roman"/>
                <a:sym typeface="Times New Roman"/>
              </a:rPr>
              <a:t>Wearing relevant clothing items (e.g.,</a:t>
            </a:r>
            <a:r>
              <a:rPr i="1" lang="en" sz="1100">
                <a:solidFill>
                  <a:schemeClr val="dk2"/>
                </a:solidFill>
                <a:highlight>
                  <a:schemeClr val="lt1"/>
                </a:highlight>
                <a:latin typeface="Times New Roman"/>
                <a:ea typeface="Times New Roman"/>
                <a:cs typeface="Times New Roman"/>
                <a:sym typeface="Times New Roman"/>
              </a:rPr>
              <a:t> the Kufiya,</a:t>
            </a:r>
            <a:r>
              <a:rPr lang="en" sz="1100">
                <a:solidFill>
                  <a:schemeClr val="dk2"/>
                </a:solidFill>
                <a:highlight>
                  <a:schemeClr val="lt1"/>
                </a:highlight>
                <a:latin typeface="Times New Roman"/>
                <a:ea typeface="Times New Roman"/>
                <a:cs typeface="Times New Roman"/>
                <a:sym typeface="Times New Roman"/>
              </a:rPr>
              <a:t> known as the Palestinian scarf).</a:t>
            </a:r>
            <a:endParaRPr sz="1100">
              <a:solidFill>
                <a:schemeClr val="dk2"/>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2"/>
              </a:buClr>
              <a:buSzPts val="1100"/>
              <a:buFont typeface="Arial"/>
              <a:buNone/>
            </a:pPr>
            <a:r>
              <a:rPr lang="en" sz="1100">
                <a:solidFill>
                  <a:srgbClr val="374151"/>
                </a:solidFill>
                <a:highlight>
                  <a:schemeClr val="lt1"/>
                </a:highlight>
                <a:latin typeface="Roboto"/>
                <a:ea typeface="Roboto"/>
                <a:cs typeface="Roboto"/>
                <a:sym typeface="Roboto"/>
              </a:rPr>
              <a:t>●</a:t>
            </a:r>
            <a:r>
              <a:rPr lang="en" sz="1100">
                <a:solidFill>
                  <a:srgbClr val="374151"/>
                </a:solidFill>
                <a:highlight>
                  <a:schemeClr val="lt1"/>
                </a:highlight>
                <a:latin typeface="Times New Roman"/>
                <a:ea typeface="Times New Roman"/>
                <a:cs typeface="Times New Roman"/>
                <a:sym typeface="Times New Roman"/>
              </a:rPr>
              <a:t>      </a:t>
            </a:r>
            <a:r>
              <a:rPr i="1" lang="en" sz="1100">
                <a:solidFill>
                  <a:schemeClr val="dk2"/>
                </a:solidFill>
                <a:highlight>
                  <a:schemeClr val="lt1"/>
                </a:highlight>
                <a:latin typeface="Times New Roman"/>
                <a:ea typeface="Times New Roman"/>
                <a:cs typeface="Times New Roman"/>
                <a:sym typeface="Times New Roman"/>
              </a:rPr>
              <a:t>Displaying stickers and decals with inscriptions like "free Palestine"</a:t>
            </a:r>
            <a:r>
              <a:rPr lang="en" sz="1100">
                <a:solidFill>
                  <a:schemeClr val="dk2"/>
                </a:solidFill>
                <a:highlight>
                  <a:schemeClr val="lt1"/>
                </a:highlight>
                <a:latin typeface="Times New Roman"/>
                <a:ea typeface="Times New Roman"/>
                <a:cs typeface="Times New Roman"/>
                <a:sym typeface="Times New Roman"/>
              </a:rPr>
              <a:t> or a map of Israel in the colors of Palestine (white, red, black, green).</a:t>
            </a:r>
            <a:endParaRPr sz="1100">
              <a:solidFill>
                <a:schemeClr val="dk2"/>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1500"/>
              </a:spcAft>
              <a:buNone/>
            </a:pPr>
            <a:r>
              <a:rPr lang="en" sz="1100">
                <a:solidFill>
                  <a:srgbClr val="374151"/>
                </a:solidFill>
                <a:highlight>
                  <a:schemeClr val="lt1"/>
                </a:highlight>
                <a:latin typeface="Roboto"/>
                <a:ea typeface="Roboto"/>
                <a:cs typeface="Roboto"/>
                <a:sym typeface="Roboto"/>
              </a:rPr>
              <a:t>●</a:t>
            </a:r>
            <a:r>
              <a:rPr lang="en" sz="1100">
                <a:solidFill>
                  <a:srgbClr val="374151"/>
                </a:solidFill>
                <a:highlight>
                  <a:schemeClr val="lt1"/>
                </a:highlight>
                <a:latin typeface="Times New Roman"/>
                <a:ea typeface="Times New Roman"/>
                <a:cs typeface="Times New Roman"/>
                <a:sym typeface="Times New Roman"/>
              </a:rPr>
              <a:t>      </a:t>
            </a:r>
            <a:r>
              <a:rPr i="1" lang="en" sz="1100">
                <a:solidFill>
                  <a:schemeClr val="dk2"/>
                </a:solidFill>
                <a:highlight>
                  <a:schemeClr val="lt1"/>
                </a:highlight>
                <a:latin typeface="Times New Roman"/>
                <a:ea typeface="Times New Roman"/>
                <a:cs typeface="Times New Roman"/>
                <a:sym typeface="Times New Roman"/>
              </a:rPr>
              <a:t>Shouting slogans like "free Palestine!"</a:t>
            </a:r>
            <a:r>
              <a:rPr lang="en" sz="1100">
                <a:solidFill>
                  <a:schemeClr val="dk2"/>
                </a:solidFill>
                <a:highlight>
                  <a:schemeClr val="lt1"/>
                </a:highlight>
                <a:latin typeface="Times New Roman"/>
                <a:ea typeface="Times New Roman"/>
                <a:cs typeface="Times New Roman"/>
                <a:sym typeface="Times New Roman"/>
              </a:rPr>
              <a:t> and demonstratively verbally supporting Hamas and their terrorism.” </a:t>
            </a:r>
            <a:r>
              <a:rPr i="1" lang="en" sz="1100">
                <a:solidFill>
                  <a:schemeClr val="dk2"/>
                </a:solidFill>
                <a:highlight>
                  <a:schemeClr val="lt1"/>
                </a:highlight>
                <a:latin typeface="Times New Roman"/>
                <a:ea typeface="Times New Roman"/>
                <a:cs typeface="Times New Roman"/>
                <a:sym typeface="Times New Roman"/>
              </a:rPr>
              <a:t>(emphases added)”</a:t>
            </a:r>
            <a:endParaRPr sz="1100">
              <a:highlight>
                <a:schemeClr val="lt1"/>
              </a:highlight>
            </a:endParaRPr>
          </a:p>
        </p:txBody>
      </p:sp>
      <p:pic>
        <p:nvPicPr>
          <p:cNvPr id="195" name="Google Shape;195;p33"/>
          <p:cNvPicPr preferRelativeResize="0"/>
          <p:nvPr/>
        </p:nvPicPr>
        <p:blipFill>
          <a:blip r:embed="rId3">
            <a:alphaModFix/>
          </a:blip>
          <a:stretch>
            <a:fillRect/>
          </a:stretch>
        </p:blipFill>
        <p:spPr>
          <a:xfrm>
            <a:off x="5793125" y="-63125"/>
            <a:ext cx="3934975" cy="5246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world without war… </a:t>
            </a:r>
            <a:endParaRPr/>
          </a:p>
        </p:txBody>
      </p:sp>
      <p:pic>
        <p:nvPicPr>
          <p:cNvPr id="201" name="Google Shape;201;p34"/>
          <p:cNvPicPr preferRelativeResize="0"/>
          <p:nvPr/>
        </p:nvPicPr>
        <p:blipFill>
          <a:blip r:embed="rId3">
            <a:alphaModFix/>
          </a:blip>
          <a:stretch>
            <a:fillRect/>
          </a:stretch>
        </p:blipFill>
        <p:spPr>
          <a:xfrm>
            <a:off x="-211650" y="2107975"/>
            <a:ext cx="5394501" cy="3011925"/>
          </a:xfrm>
          <a:prstGeom prst="rect">
            <a:avLst/>
          </a:prstGeom>
          <a:noFill/>
          <a:ln>
            <a:noFill/>
          </a:ln>
        </p:spPr>
      </p:pic>
      <p:pic>
        <p:nvPicPr>
          <p:cNvPr id="202" name="Google Shape;202;p34"/>
          <p:cNvPicPr preferRelativeResize="0"/>
          <p:nvPr/>
        </p:nvPicPr>
        <p:blipFill>
          <a:blip r:embed="rId4">
            <a:alphaModFix/>
          </a:blip>
          <a:stretch>
            <a:fillRect/>
          </a:stretch>
        </p:blipFill>
        <p:spPr>
          <a:xfrm>
            <a:off x="4479825" y="866425"/>
            <a:ext cx="4664175" cy="26041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idx="4294967295" type="title"/>
          </p:nvPr>
        </p:nvSpPr>
        <p:spPr>
          <a:xfrm>
            <a:off x="4332050" y="1333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pic>
        <p:nvPicPr>
          <p:cNvPr id="208" name="Google Shape;208;p35"/>
          <p:cNvPicPr preferRelativeResize="0"/>
          <p:nvPr/>
        </p:nvPicPr>
        <p:blipFill>
          <a:blip r:embed="rId3">
            <a:alphaModFix/>
          </a:blip>
          <a:stretch>
            <a:fillRect/>
          </a:stretch>
        </p:blipFill>
        <p:spPr>
          <a:xfrm>
            <a:off x="345375" y="0"/>
            <a:ext cx="3768750" cy="5255850"/>
          </a:xfrm>
          <a:prstGeom prst="rect">
            <a:avLst/>
          </a:prstGeom>
          <a:noFill/>
          <a:ln>
            <a:noFill/>
          </a:ln>
        </p:spPr>
      </p:pic>
      <p:sp>
        <p:nvSpPr>
          <p:cNvPr id="209" name="Google Shape;209;p35"/>
          <p:cNvSpPr txBox="1"/>
          <p:nvPr/>
        </p:nvSpPr>
        <p:spPr>
          <a:xfrm rot="-5400000">
            <a:off x="-1442400" y="3348925"/>
            <a:ext cx="322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Playfair Display"/>
                <a:ea typeface="Playfair Display"/>
                <a:cs typeface="Playfair Display"/>
                <a:sym typeface="Playfair Display"/>
              </a:rPr>
              <a:t>Art work by fu fighter arts</a:t>
            </a:r>
            <a:endParaRPr sz="1000">
              <a:solidFill>
                <a:schemeClr val="dk2"/>
              </a:solidFill>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1414550" y="645575"/>
            <a:ext cx="7539400" cy="4395524"/>
          </a:xfrm>
          <a:prstGeom prst="rect">
            <a:avLst/>
          </a:prstGeom>
          <a:noFill/>
          <a:ln>
            <a:noFill/>
          </a:ln>
        </p:spPr>
      </p:pic>
      <p:sp>
        <p:nvSpPr>
          <p:cNvPr id="74" name="Google Shape;74;p15"/>
          <p:cNvSpPr txBox="1"/>
          <p:nvPr>
            <p:ph type="title"/>
          </p:nvPr>
        </p:nvSpPr>
        <p:spPr>
          <a:xfrm>
            <a:off x="122400" y="72875"/>
            <a:ext cx="8899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500">
                <a:solidFill>
                  <a:schemeClr val="dk2"/>
                </a:solidFill>
              </a:rPr>
              <a:t>g</a:t>
            </a:r>
            <a:r>
              <a:rPr lang="en" sz="3500">
                <a:solidFill>
                  <a:schemeClr val="dk2"/>
                </a:solidFill>
              </a:rPr>
              <a:t>eographies of peace and violence</a:t>
            </a:r>
            <a:endParaRPr sz="35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6"/>
          <p:cNvPicPr preferRelativeResize="0"/>
          <p:nvPr/>
        </p:nvPicPr>
        <p:blipFill rotWithShape="1">
          <a:blip r:embed="rId3">
            <a:alphaModFix/>
          </a:blip>
          <a:srcRect b="-6250" l="-2570" r="2569" t="6250"/>
          <a:stretch/>
        </p:blipFill>
        <p:spPr>
          <a:xfrm>
            <a:off x="496725" y="278600"/>
            <a:ext cx="7838875" cy="5205000"/>
          </a:xfrm>
          <a:prstGeom prst="rect">
            <a:avLst/>
          </a:prstGeom>
          <a:noFill/>
          <a:ln>
            <a:noFill/>
          </a:ln>
        </p:spPr>
      </p:pic>
      <p:sp>
        <p:nvSpPr>
          <p:cNvPr id="80" name="Google Shape;80;p16"/>
          <p:cNvSpPr txBox="1"/>
          <p:nvPr>
            <p:ph idx="1" type="body"/>
          </p:nvPr>
        </p:nvSpPr>
        <p:spPr>
          <a:xfrm>
            <a:off x="1862600" y="4243825"/>
            <a:ext cx="6606000" cy="831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000">
                <a:solidFill>
                  <a:schemeClr val="lt1"/>
                </a:solidFill>
                <a:latin typeface="Arial"/>
                <a:ea typeface="Arial"/>
                <a:cs typeface="Arial"/>
                <a:sym typeface="Arial"/>
              </a:rPr>
              <a:t>Lifta was a Palestinian village on the outskirts of Jerusalem. The population fled during the Nakba in 1948. The village is fairly intact; in 2012 plans to rebuild the village as an upscale neighborhood were rejected by the Jerusalem District Court. Photo by Aisha Mershani</a:t>
            </a:r>
            <a:endParaRPr sz="1000">
              <a:solidFill>
                <a:schemeClr val="lt1"/>
              </a:solidFill>
              <a:latin typeface="Arial"/>
              <a:ea typeface="Arial"/>
              <a:cs typeface="Arial"/>
              <a:sym typeface="Arial"/>
            </a:endParaRPr>
          </a:p>
        </p:txBody>
      </p:sp>
      <p:sp>
        <p:nvSpPr>
          <p:cNvPr id="81" name="Google Shape;81;p16"/>
          <p:cNvSpPr txBox="1"/>
          <p:nvPr>
            <p:ph type="title"/>
          </p:nvPr>
        </p:nvSpPr>
        <p:spPr>
          <a:xfrm>
            <a:off x="31775" y="50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Geographies of peace and violence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5" name="Shape 85"/>
        <p:cNvGrpSpPr/>
        <p:nvPr/>
      </p:nvGrpSpPr>
      <p:grpSpPr>
        <a:xfrm>
          <a:off x="0" y="0"/>
          <a:ext cx="0" cy="0"/>
          <a:chOff x="0" y="0"/>
          <a:chExt cx="0" cy="0"/>
        </a:xfrm>
      </p:grpSpPr>
      <p:pic>
        <p:nvPicPr>
          <p:cNvPr descr="Josep Borrell, the EU foreign policy chief, holds a speech in Bruges to inaugurate the European Diplomatic Academy. &quot;Europe is a garden,&quot; he says, praising the &quot;combination of political freedom, economic prosperity and social cohesion&quot;. He urges European leaders, whom he compares to &quot;gardeners&quot;, to help prevent the invasion of the &quot;jungle&quot;. SOUNDBITE&#10;&#10;Interested in licensing this video ? Get in touch 👉 http://u.afp.com/UBbQ &#10;N.B.: AFP’s services and content are for professional use only" id="86" name="Google Shape;86;p17" title="'Europe is a garden' says EU foreign policy chief during speech in Bruges | AFP">
            <a:hlinkClick r:id="rId3"/>
          </p:cNvPr>
          <p:cNvPicPr preferRelativeResize="0"/>
          <p:nvPr/>
        </p:nvPicPr>
        <p:blipFill>
          <a:blip r:embed="rId4">
            <a:alphaModFix/>
          </a:blip>
          <a:stretch>
            <a:fillRect/>
          </a:stretch>
        </p:blipFill>
        <p:spPr>
          <a:xfrm>
            <a:off x="790050" y="384263"/>
            <a:ext cx="7777725" cy="437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mt="50000"/>
          </a:blip>
          <a:stretch>
            <a:fillRect/>
          </a:stretch>
        </p:blipFill>
        <p:spPr>
          <a:xfrm>
            <a:off x="309550" y="-1210750"/>
            <a:ext cx="8570124" cy="6427600"/>
          </a:xfrm>
          <a:prstGeom prst="rect">
            <a:avLst/>
          </a:prstGeom>
          <a:noFill/>
          <a:ln>
            <a:noFill/>
          </a:ln>
        </p:spPr>
      </p:pic>
      <p:sp>
        <p:nvSpPr>
          <p:cNvPr id="92" name="Google Shape;92;p18"/>
          <p:cNvSpPr txBox="1"/>
          <p:nvPr/>
        </p:nvSpPr>
        <p:spPr>
          <a:xfrm>
            <a:off x="828950" y="2800350"/>
            <a:ext cx="7884900" cy="225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rgbClr val="0D0D0D"/>
                </a:solidFill>
                <a:highlight>
                  <a:srgbClr val="F1C232"/>
                </a:highlight>
                <a:latin typeface="Playfair Display"/>
                <a:ea typeface="Playfair Display"/>
                <a:cs typeface="Playfair Display"/>
                <a:sym typeface="Playfair Display"/>
              </a:rPr>
              <a:t>Europe is imagined as a bastion of democracy and peace, juxtaposed with the portrayal of the rest of the world as a "jungle of conflict" and violence, reinforcing geographical and racial divisions in ideas of peace and violence. </a:t>
            </a:r>
            <a:endParaRPr b="1" sz="1200">
              <a:solidFill>
                <a:srgbClr val="0D0D0D"/>
              </a:solidFill>
              <a:highlight>
                <a:srgbClr val="F1C232"/>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b="1" sz="1200">
              <a:solidFill>
                <a:srgbClr val="0D0D0D"/>
              </a:solidFill>
              <a:highlight>
                <a:srgbClr val="F1C232"/>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rPr b="1" lang="en" sz="1200">
                <a:solidFill>
                  <a:srgbClr val="0D0D0D"/>
                </a:solidFill>
                <a:highlight>
                  <a:srgbClr val="F1C232"/>
                </a:highlight>
                <a:latin typeface="Playfair Display"/>
                <a:ea typeface="Playfair Display"/>
                <a:cs typeface="Playfair Display"/>
                <a:sym typeface="Playfair Display"/>
              </a:rPr>
              <a:t>The dichotomy between "garden" and "jungle," like darkness and light, is not merely territorial but also racial, delineating those perceived as white from racial others.</a:t>
            </a:r>
            <a:endParaRPr b="1" sz="1200">
              <a:solidFill>
                <a:srgbClr val="0D0D0D"/>
              </a:solidFill>
              <a:highlight>
                <a:srgbClr val="F1C232"/>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b="1" sz="1200">
              <a:solidFill>
                <a:srgbClr val="0D0D0D"/>
              </a:solidFill>
              <a:highlight>
                <a:srgbClr val="F1C232"/>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rPr b="1" lang="en" sz="1200">
                <a:solidFill>
                  <a:srgbClr val="0D0D0D"/>
                </a:solidFill>
                <a:highlight>
                  <a:srgbClr val="F1C232"/>
                </a:highlight>
                <a:latin typeface="Playfair Display"/>
                <a:ea typeface="Playfair Display"/>
                <a:cs typeface="Playfair Display"/>
                <a:sym typeface="Playfair Display"/>
              </a:rPr>
              <a:t>This logic of garden and jungle legitimizes a racialized world order, maintaining a white enclosure as essential for preserving the demographics, politics, and economics of whiteness (Rexhepi 2022).</a:t>
            </a:r>
            <a:r>
              <a:rPr lang="en" sz="1200">
                <a:solidFill>
                  <a:srgbClr val="0D0D0D"/>
                </a:solidFill>
                <a:highlight>
                  <a:srgbClr val="F1C232"/>
                </a:highlight>
                <a:latin typeface="Playfair Display"/>
                <a:ea typeface="Playfair Display"/>
                <a:cs typeface="Playfair Display"/>
                <a:sym typeface="Playfair Display"/>
              </a:rPr>
              <a:t> </a:t>
            </a:r>
            <a:endParaRPr sz="1200">
              <a:solidFill>
                <a:schemeClr val="dk2"/>
              </a:solidFill>
              <a:highlight>
                <a:srgbClr val="F1C232"/>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sz="1000">
              <a:solidFill>
                <a:schemeClr val="dk2"/>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127225" y="662525"/>
            <a:ext cx="8839200" cy="40822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mt="51000"/>
          </a:blip>
          <a:stretch>
            <a:fillRect/>
          </a:stretch>
        </p:blipFill>
        <p:spPr>
          <a:xfrm>
            <a:off x="2067579" y="0"/>
            <a:ext cx="7734570" cy="5143501"/>
          </a:xfrm>
          <a:prstGeom prst="rect">
            <a:avLst/>
          </a:prstGeom>
          <a:noFill/>
          <a:ln>
            <a:noFill/>
          </a:ln>
        </p:spPr>
      </p:pic>
      <p:pic>
        <p:nvPicPr>
          <p:cNvPr id="103" name="Google Shape;103;p20"/>
          <p:cNvPicPr preferRelativeResize="0"/>
          <p:nvPr/>
        </p:nvPicPr>
        <p:blipFill>
          <a:blip r:embed="rId4">
            <a:alphaModFix/>
          </a:blip>
          <a:stretch>
            <a:fillRect/>
          </a:stretch>
        </p:blipFill>
        <p:spPr>
          <a:xfrm>
            <a:off x="0" y="-152400"/>
            <a:ext cx="3296350" cy="5392826"/>
          </a:xfrm>
          <a:prstGeom prst="rect">
            <a:avLst/>
          </a:prstGeom>
          <a:noFill/>
          <a:ln>
            <a:noFill/>
          </a:ln>
        </p:spPr>
      </p:pic>
      <p:sp>
        <p:nvSpPr>
          <p:cNvPr id="104" name="Google Shape;104;p20"/>
          <p:cNvSpPr txBox="1"/>
          <p:nvPr/>
        </p:nvSpPr>
        <p:spPr>
          <a:xfrm>
            <a:off x="3570900" y="255050"/>
            <a:ext cx="5254200" cy="164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a:solidFill>
                  <a:srgbClr val="0D0D0D"/>
                </a:solidFill>
                <a:highlight>
                  <a:schemeClr val="dk1"/>
                </a:highlight>
                <a:latin typeface="Playfair Display"/>
                <a:ea typeface="Playfair Display"/>
                <a:cs typeface="Playfair Display"/>
                <a:sym typeface="Playfair Display"/>
              </a:rPr>
              <a:t>Both the prime minister's tweet and Borrell's speech reflect how civilization and violence are often racially imagined. Moreover, while </a:t>
            </a:r>
            <a:r>
              <a:rPr b="1" lang="en" sz="1200">
                <a:solidFill>
                  <a:schemeClr val="dk2"/>
                </a:solidFill>
                <a:highlight>
                  <a:schemeClr val="dk1"/>
                </a:highlight>
                <a:latin typeface="Playfair Display"/>
                <a:ea typeface="Playfair Display"/>
                <a:cs typeface="Playfair Display"/>
                <a:sym typeface="Playfair Display"/>
              </a:rPr>
              <a:t>violence that takes place in what is constructed as the West is constructed and presented as acts of abhorrent terrorism</a:t>
            </a:r>
            <a:r>
              <a:rPr b="1" baseline="30000" lang="en" sz="1200">
                <a:solidFill>
                  <a:schemeClr val="dk2"/>
                </a:solidFill>
                <a:highlight>
                  <a:schemeClr val="dk1"/>
                </a:highlight>
                <a:latin typeface="Playfair Display"/>
                <a:ea typeface="Playfair Display"/>
                <a:cs typeface="Playfair Display"/>
                <a:sym typeface="Playfair Display"/>
              </a:rPr>
              <a:t> </a:t>
            </a:r>
            <a:r>
              <a:rPr b="1" lang="en" sz="1200">
                <a:solidFill>
                  <a:schemeClr val="dk2"/>
                </a:solidFill>
                <a:highlight>
                  <a:schemeClr val="dk1"/>
                </a:highlight>
                <a:latin typeface="Playfair Display"/>
                <a:ea typeface="Playfair Display"/>
                <a:cs typeface="Playfair Display"/>
                <a:sym typeface="Playfair Display"/>
              </a:rPr>
              <a:t>but the violence perpetrated against subjects in the South/ non-West is often framed as justified, proportionate and always-already a reaction to a greater threat of violence from ‘children of darkness’.</a:t>
            </a:r>
            <a:endParaRPr b="1" sz="1200">
              <a:solidFill>
                <a:schemeClr val="dk2"/>
              </a:solidFill>
              <a:highlight>
                <a:schemeClr val="dk1"/>
              </a:highlight>
              <a:latin typeface="Playfair Display"/>
              <a:ea typeface="Playfair Display"/>
              <a:cs typeface="Playfair Display"/>
              <a:sym typeface="Playfair Display"/>
            </a:endParaRPr>
          </a:p>
        </p:txBody>
      </p:sp>
      <p:sp>
        <p:nvSpPr>
          <p:cNvPr id="105" name="Google Shape;105;p20"/>
          <p:cNvSpPr txBox="1"/>
          <p:nvPr/>
        </p:nvSpPr>
        <p:spPr>
          <a:xfrm>
            <a:off x="3978975" y="4641200"/>
            <a:ext cx="51651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lt1"/>
                </a:solidFill>
              </a:rPr>
              <a:t>A Ram, a Jerusalem suburb, is separated from Jerusalem by a 26 ft concrete wall. It snakes in and out separating houses, and families. Photo by Aisha Mershani </a:t>
            </a:r>
            <a:endParaRPr sz="1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09"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122400" y="781325"/>
            <a:ext cx="4558001" cy="1975125"/>
          </a:xfrm>
          <a:prstGeom prst="rect">
            <a:avLst/>
          </a:prstGeom>
          <a:noFill/>
          <a:ln>
            <a:noFill/>
          </a:ln>
        </p:spPr>
      </p:pic>
      <p:sp>
        <p:nvSpPr>
          <p:cNvPr id="111" name="Google Shape;111;p21"/>
          <p:cNvSpPr txBox="1"/>
          <p:nvPr>
            <p:ph type="title"/>
          </p:nvPr>
        </p:nvSpPr>
        <p:spPr>
          <a:xfrm>
            <a:off x="122400" y="72875"/>
            <a:ext cx="88992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500">
                <a:solidFill>
                  <a:schemeClr val="dk2"/>
                </a:solidFill>
              </a:rPr>
              <a:t>defining peace, war &amp; violence</a:t>
            </a:r>
            <a:endParaRPr sz="3500">
              <a:solidFill>
                <a:schemeClr val="dk2"/>
              </a:solidFill>
            </a:endParaRPr>
          </a:p>
        </p:txBody>
      </p:sp>
      <p:pic>
        <p:nvPicPr>
          <p:cNvPr id="112" name="Google Shape;112;p21"/>
          <p:cNvPicPr preferRelativeResize="0"/>
          <p:nvPr/>
        </p:nvPicPr>
        <p:blipFill>
          <a:blip r:embed="rId4">
            <a:alphaModFix/>
          </a:blip>
          <a:stretch>
            <a:fillRect/>
          </a:stretch>
        </p:blipFill>
        <p:spPr>
          <a:xfrm>
            <a:off x="3468875" y="2243221"/>
            <a:ext cx="5772849" cy="2825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